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4" r:id="rId1"/>
  </p:sldMasterIdLst>
  <p:notesMasterIdLst>
    <p:notesMasterId r:id="rId50"/>
  </p:notesMasterIdLst>
  <p:handoutMasterIdLst>
    <p:handoutMasterId r:id="rId51"/>
  </p:handoutMasterIdLst>
  <p:sldIdLst>
    <p:sldId id="453" r:id="rId2"/>
    <p:sldId id="352" r:id="rId3"/>
    <p:sldId id="370" r:id="rId4"/>
    <p:sldId id="371" r:id="rId5"/>
    <p:sldId id="372" r:id="rId6"/>
    <p:sldId id="373" r:id="rId7"/>
    <p:sldId id="374" r:id="rId8"/>
    <p:sldId id="375" r:id="rId9"/>
    <p:sldId id="376" r:id="rId10"/>
    <p:sldId id="377" r:id="rId11"/>
    <p:sldId id="378" r:id="rId12"/>
    <p:sldId id="379" r:id="rId13"/>
    <p:sldId id="380" r:id="rId14"/>
    <p:sldId id="381" r:id="rId15"/>
    <p:sldId id="382" r:id="rId16"/>
    <p:sldId id="383" r:id="rId17"/>
    <p:sldId id="454" r:id="rId18"/>
    <p:sldId id="456" r:id="rId19"/>
    <p:sldId id="457" r:id="rId20"/>
    <p:sldId id="384" r:id="rId21"/>
    <p:sldId id="385" r:id="rId22"/>
    <p:sldId id="386" r:id="rId23"/>
    <p:sldId id="387" r:id="rId24"/>
    <p:sldId id="388" r:id="rId25"/>
    <p:sldId id="389" r:id="rId26"/>
    <p:sldId id="390" r:id="rId27"/>
    <p:sldId id="391" r:id="rId28"/>
    <p:sldId id="392" r:id="rId29"/>
    <p:sldId id="394" r:id="rId30"/>
    <p:sldId id="395" r:id="rId31"/>
    <p:sldId id="396" r:id="rId32"/>
    <p:sldId id="397" r:id="rId33"/>
    <p:sldId id="398" r:id="rId34"/>
    <p:sldId id="399" r:id="rId35"/>
    <p:sldId id="400" r:id="rId36"/>
    <p:sldId id="401" r:id="rId37"/>
    <p:sldId id="402" r:id="rId38"/>
    <p:sldId id="403" r:id="rId39"/>
    <p:sldId id="406" r:id="rId40"/>
    <p:sldId id="407" r:id="rId41"/>
    <p:sldId id="409" r:id="rId42"/>
    <p:sldId id="410" r:id="rId43"/>
    <p:sldId id="411" r:id="rId44"/>
    <p:sldId id="412" r:id="rId45"/>
    <p:sldId id="414" r:id="rId46"/>
    <p:sldId id="415" r:id="rId47"/>
    <p:sldId id="416" r:id="rId48"/>
    <p:sldId id="417" r:id="rId49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miga" initials="a" lastIdx="9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C146D"/>
    <a:srgbClr val="415783"/>
    <a:srgbClr val="4F784C"/>
    <a:srgbClr val="FFFF99"/>
    <a:srgbClr val="993366"/>
    <a:srgbClr val="66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521" autoAdjust="0"/>
    <p:restoredTop sz="90899" autoAdjust="0"/>
  </p:normalViewPr>
  <p:slideViewPr>
    <p:cSldViewPr>
      <p:cViewPr varScale="1">
        <p:scale>
          <a:sx n="159" d="100"/>
          <a:sy n="159" d="100"/>
        </p:scale>
        <p:origin x="1860" y="15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90" d="100"/>
          <a:sy n="90" d="100"/>
        </p:scale>
        <p:origin x="3696" y="72"/>
      </p:cViewPr>
      <p:guideLst/>
    </p:cSldViewPr>
  </p:notesViewPr>
  <p:gridSpacing cx="45005" cy="45005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87C3E9-2372-4D2D-A8FE-578D26F0CAB8}" type="datetimeFigureOut">
              <a:rPr lang="ko-KR" altLang="en-US" smtClean="0"/>
              <a:pPr/>
              <a:t>2020-11-18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2126D6-8CEA-47E8-B467-8C3047BBCAC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340752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BC3899-2E4F-4D3A-8D29-BF4BDDE21DE2}" type="datetimeFigureOut">
              <a:rPr lang="ko-KR" altLang="en-US" smtClean="0"/>
              <a:pPr/>
              <a:t>2020-11-18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9363BF-43B7-4F43-ABD0-D052F59FCD1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84808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9363BF-43B7-4F43-ABD0-D052F59FCD18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5839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440"/>
          <p:cNvSpPr>
            <a:spLocks noChangeArrowheads="1"/>
          </p:cNvSpPr>
          <p:nvPr/>
        </p:nvSpPr>
        <p:spPr bwMode="invGray">
          <a:xfrm>
            <a:off x="0" y="-22448"/>
            <a:ext cx="9144000" cy="55584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lvl="0" algn="ctr">
              <a:spcBef>
                <a:spcPct val="20000"/>
              </a:spcBef>
            </a:pPr>
            <a:endParaRPr lang="ko-KR" altLang="en-US" sz="3200" dirty="0">
              <a:solidFill>
                <a:srgbClr val="481C1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제목 9"/>
          <p:cNvSpPr>
            <a:spLocks noGrp="1"/>
          </p:cNvSpPr>
          <p:nvPr>
            <p:ph type="title"/>
          </p:nvPr>
        </p:nvSpPr>
        <p:spPr>
          <a:xfrm>
            <a:off x="63500" y="35744"/>
            <a:ext cx="7785100" cy="474662"/>
          </a:xfrm>
        </p:spPr>
        <p:txBody>
          <a:bodyPr>
            <a:noAutofit/>
          </a:bodyPr>
          <a:lstStyle>
            <a:lvl1pPr algn="l">
              <a:defRPr sz="2600" b="1" spc="-100" baseline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ffectLst>
                  <a:glow>
                    <a:schemeClr val="tx1"/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63501" y="773705"/>
            <a:ext cx="8963994" cy="5669958"/>
          </a:xfrm>
        </p:spPr>
        <p:txBody>
          <a:bodyPr>
            <a:normAutofit/>
          </a:bodyPr>
          <a:lstStyle>
            <a:lvl1pPr marL="355600" indent="-261938">
              <a:lnSpc>
                <a:spcPct val="150000"/>
              </a:lnSpc>
              <a:buClr>
                <a:schemeClr val="accent5">
                  <a:lumMod val="50000"/>
                </a:schemeClr>
              </a:buClr>
              <a:buSzPct val="70000"/>
              <a:buFont typeface="맑은 고딕" panose="020B0503020000020004" pitchFamily="50" charset="-127"/>
              <a:buChar char="■"/>
              <a:defRPr sz="2000" b="1"/>
            </a:lvl1pPr>
            <a:lvl2pPr marL="627063" indent="-169863">
              <a:lnSpc>
                <a:spcPct val="150000"/>
              </a:lnSpc>
              <a:buClr>
                <a:schemeClr val="accent5">
                  <a:lumMod val="50000"/>
                </a:schemeClr>
              </a:buClr>
              <a:buFont typeface="Wingdings" panose="05000000000000000000" pitchFamily="2" charset="2"/>
              <a:buChar char="§"/>
              <a:defRPr sz="1600"/>
            </a:lvl2pPr>
            <a:lvl3pPr marL="804863" indent="-177800">
              <a:lnSpc>
                <a:spcPct val="150000"/>
              </a:lnSpc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982663" indent="-177800">
              <a:lnSpc>
                <a:spcPct val="150000"/>
              </a:lnSpc>
              <a:buClr>
                <a:schemeClr val="accent5">
                  <a:lumMod val="50000"/>
                </a:schemeClr>
              </a:buClr>
              <a:buFont typeface="맑은 고딕" panose="020B0503020000020004" pitchFamily="50" charset="-127"/>
              <a:buChar char="-"/>
              <a:defRPr sz="1200"/>
            </a:lvl4pPr>
            <a:lvl5pPr marL="1168400" indent="-185738">
              <a:lnSpc>
                <a:spcPct val="150000"/>
              </a:lnSpc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»"/>
              <a:defRPr sz="1000"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pic>
        <p:nvPicPr>
          <p:cNvPr id="2" name="그림 10">
            <a:extLst>
              <a:ext uri="{FF2B5EF4-FFF2-40B4-BE49-F238E27FC236}">
                <a16:creationId xmlns:a16="http://schemas.microsoft.com/office/drawing/2014/main" id="{378D852D-4B6E-4330-A76E-8B3E81C86B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6479580"/>
            <a:ext cx="908655" cy="357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그림 9">
            <a:extLst>
              <a:ext uri="{FF2B5EF4-FFF2-40B4-BE49-F238E27FC236}">
                <a16:creationId xmlns:a16="http://schemas.microsoft.com/office/drawing/2014/main" id="{9D84AEA7-BA31-4C4B-88FB-7DDEC848B7A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9406" y="6486793"/>
            <a:ext cx="818089" cy="2992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823063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4B2FD9B6-DC5A-4644-B01F-335E6DD2CDD1}" type="datetimeFigureOut">
              <a:rPr lang="ko-KR" altLang="en-US" smtClean="0"/>
              <a:pPr/>
              <a:t>2020-11-18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6BC740F2-65F4-46F1-8462-F5CEAE10BBF6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983587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JP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7.JPG"/><Relationship Id="rId4" Type="http://schemas.openxmlformats.org/officeDocument/2006/relationships/image" Target="../media/image66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6.JP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JP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7222981A-EB34-4257-8F37-ACECF59B26AA}"/>
              </a:ext>
            </a:extLst>
          </p:cNvPr>
          <p:cNvSpPr txBox="1">
            <a:spLocks noChangeArrowheads="1"/>
          </p:cNvSpPr>
          <p:nvPr/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600" b="1" kern="1200" spc="-100" baseline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ffectLst>
                  <a:glow>
                    <a:schemeClr val="tx1"/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ctr">
              <a:defRPr/>
            </a:pPr>
            <a:r>
              <a:rPr lang="ko-KR" altLang="en-US" sz="3600" dirty="0">
                <a:latin typeface="+mn-ea"/>
                <a:ea typeface="+mn-ea"/>
              </a:rPr>
              <a:t>문자열과 메소드</a:t>
            </a:r>
            <a:endParaRPr lang="en-US" altLang="ko-KR" sz="36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469611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pc="-150" dirty="0"/>
              <a:t>Section</a:t>
            </a:r>
            <a:r>
              <a:rPr lang="en-US" altLang="ko-KR" dirty="0"/>
              <a:t> 01 </a:t>
            </a:r>
            <a:r>
              <a:rPr lang="ko-KR" altLang="en-US" dirty="0"/>
              <a:t>문자열</a:t>
            </a:r>
            <a:r>
              <a:rPr lang="en-US" altLang="ko-KR" dirty="0"/>
              <a:t>(9)</a:t>
            </a:r>
            <a:endParaRPr lang="ko-KR" altLang="en-US" dirty="0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6515" y="773705"/>
            <a:ext cx="7388820" cy="26046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1530" y="3699030"/>
            <a:ext cx="7200800" cy="22199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140892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pc="-150" dirty="0"/>
              <a:t>Section</a:t>
            </a:r>
            <a:r>
              <a:rPr lang="en-US" altLang="ko-KR" dirty="0"/>
              <a:t> 01 </a:t>
            </a:r>
            <a:r>
              <a:rPr lang="ko-KR" altLang="en-US" dirty="0"/>
              <a:t>문자열</a:t>
            </a:r>
            <a:r>
              <a:rPr lang="en-US" altLang="ko-KR" dirty="0"/>
              <a:t>(10)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ko-KR" altLang="en-US" sz="1800" dirty="0"/>
              <a:t>대</a:t>
            </a:r>
            <a:r>
              <a:rPr lang="en-US" altLang="ko-KR" sz="1800" dirty="0"/>
              <a:t>·</a:t>
            </a:r>
            <a:r>
              <a:rPr lang="ko-KR" altLang="en-US" sz="1800" dirty="0"/>
              <a:t>소문자로 전환하는 </a:t>
            </a:r>
            <a:r>
              <a:rPr lang="en-US" altLang="ko-KR" sz="1800" dirty="0" err="1"/>
              <a:t>toUpperCase</a:t>
            </a:r>
            <a:r>
              <a:rPr lang="en-US" altLang="ko-KR" sz="1800" dirty="0"/>
              <a:t>( ), </a:t>
            </a:r>
            <a:r>
              <a:rPr lang="en-US" altLang="ko-KR" sz="1800" dirty="0" err="1"/>
              <a:t>toLowerCase</a:t>
            </a:r>
            <a:r>
              <a:rPr lang="en-US" altLang="ko-KR" sz="1800" dirty="0"/>
              <a:t>( ),</a:t>
            </a:r>
            <a:r>
              <a:rPr lang="ko-KR" altLang="en-US" sz="1800" dirty="0"/>
              <a:t> 공백 제거하는 </a:t>
            </a:r>
            <a:r>
              <a:rPr lang="en-US" altLang="ko-KR" sz="1800" dirty="0"/>
              <a:t>trim( )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535" y="1403775"/>
            <a:ext cx="7065785" cy="36174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21950" y="4669882"/>
            <a:ext cx="3393262" cy="18121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809942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pc="-150" dirty="0"/>
              <a:t>Section</a:t>
            </a:r>
            <a:r>
              <a:rPr lang="en-US" altLang="ko-KR" dirty="0"/>
              <a:t> 01 </a:t>
            </a:r>
            <a:r>
              <a:rPr lang="ko-KR" altLang="en-US" dirty="0"/>
              <a:t>문자열</a:t>
            </a:r>
            <a:r>
              <a:rPr lang="en-US" altLang="ko-KR" dirty="0"/>
              <a:t>(11)</a:t>
            </a:r>
            <a:endParaRPr lang="ko-KR" altLang="en-US" dirty="0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1510" y="765861"/>
            <a:ext cx="7343815" cy="39502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510" y="4837009"/>
            <a:ext cx="7560840" cy="1614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697125" y="4239090"/>
            <a:ext cx="3329153" cy="15301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726622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pc="-150" dirty="0"/>
              <a:t>Section</a:t>
            </a:r>
            <a:r>
              <a:rPr lang="en-US" altLang="ko-KR" dirty="0"/>
              <a:t> 01 </a:t>
            </a:r>
            <a:r>
              <a:rPr lang="ko-KR" altLang="en-US" dirty="0"/>
              <a:t>문자열</a:t>
            </a:r>
            <a:r>
              <a:rPr lang="en-US" altLang="ko-KR" dirty="0"/>
              <a:t>(12)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두 문자열 비교하는 </a:t>
            </a:r>
            <a:r>
              <a:rPr lang="en-US" altLang="ko-KR" dirty="0" err="1"/>
              <a:t>compareTo</a:t>
            </a:r>
            <a:r>
              <a:rPr lang="en-US" altLang="ko-KR" dirty="0"/>
              <a:t>( ), </a:t>
            </a:r>
            <a:r>
              <a:rPr lang="ko-KR" altLang="en-US" dirty="0"/>
              <a:t>문자열 포함을 확인하는 </a:t>
            </a:r>
            <a:r>
              <a:rPr lang="en-US" altLang="ko-KR" dirty="0"/>
              <a:t>contains( )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639" y="1403775"/>
            <a:ext cx="7333058" cy="16533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287" y="3095193"/>
            <a:ext cx="7333058" cy="2472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97024" y="4914165"/>
            <a:ext cx="3375375" cy="17995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706958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pc="-150" dirty="0"/>
              <a:t>Section</a:t>
            </a:r>
            <a:r>
              <a:rPr lang="en-US" altLang="ko-KR" dirty="0"/>
              <a:t> 01 </a:t>
            </a:r>
            <a:r>
              <a:rPr lang="ko-KR" altLang="en-US" dirty="0"/>
              <a:t>문자열</a:t>
            </a:r>
            <a:r>
              <a:rPr lang="en-US" altLang="ko-KR" dirty="0"/>
              <a:t>(13)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두 문자열이 같은지 확인하는 </a:t>
            </a:r>
            <a:r>
              <a:rPr lang="en-US" altLang="ko-KR" dirty="0"/>
              <a:t>==</a:t>
            </a:r>
            <a:r>
              <a:rPr lang="ko-KR" altLang="en-US" dirty="0"/>
              <a:t>과 </a:t>
            </a:r>
            <a:r>
              <a:rPr lang="en-US" altLang="ko-KR" dirty="0"/>
              <a:t>equals( )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134" y="1296007"/>
            <a:ext cx="6533315" cy="28847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545" y="4170601"/>
            <a:ext cx="6560594" cy="25437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858431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pc="-150" dirty="0"/>
              <a:t>Section</a:t>
            </a:r>
            <a:r>
              <a:rPr lang="en-US" altLang="ko-KR" dirty="0"/>
              <a:t> 01 </a:t>
            </a:r>
            <a:r>
              <a:rPr lang="ko-KR" altLang="en-US" dirty="0"/>
              <a:t>문자열</a:t>
            </a:r>
            <a:r>
              <a:rPr lang="en-US" altLang="ko-KR" dirty="0"/>
              <a:t>(14)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93662" indent="0">
              <a:buNone/>
            </a:pP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3~5</a:t>
            </a:r>
            <a:r>
              <a:rPr lang="ko-KR" altLang="en-US" dirty="0"/>
              <a:t>행</a:t>
            </a:r>
            <a:endParaRPr lang="en-US" altLang="ko-KR" dirty="0"/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6544" y="858424"/>
            <a:ext cx="7537107" cy="24805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7652" y="3699030"/>
            <a:ext cx="5715635" cy="27065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027413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pc="-150" dirty="0"/>
              <a:t>Section</a:t>
            </a:r>
            <a:r>
              <a:rPr lang="en-US" altLang="ko-KR" dirty="0"/>
              <a:t> 02 </a:t>
            </a:r>
            <a:r>
              <a:rPr lang="ko-KR" altLang="en-US" dirty="0" err="1"/>
              <a:t>메소드</a:t>
            </a:r>
            <a:r>
              <a:rPr lang="en-US" altLang="ko-KR" dirty="0"/>
              <a:t>(1)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메소드의</a:t>
            </a:r>
            <a:r>
              <a:rPr lang="ko-KR" altLang="en-US" dirty="0"/>
              <a:t> 개념</a:t>
            </a:r>
            <a:endParaRPr lang="en-US" altLang="ko-KR" dirty="0"/>
          </a:p>
          <a:p>
            <a:pPr lvl="1"/>
            <a:r>
              <a:rPr lang="ko-KR" altLang="en-US" dirty="0"/>
              <a:t>어떤 것을 넣으면 무언가를 돌려주는 요술 상자</a:t>
            </a:r>
            <a:r>
              <a:rPr lang="en-US" altLang="ko-KR" dirty="0"/>
              <a:t>. </a:t>
            </a:r>
            <a:r>
              <a:rPr lang="ko-KR" altLang="en-US" dirty="0" err="1"/>
              <a:t>메소드는</a:t>
            </a:r>
            <a:r>
              <a:rPr lang="ko-KR" altLang="en-US" dirty="0"/>
              <a:t> </a:t>
            </a:r>
            <a:r>
              <a:rPr lang="en-US" altLang="ko-KR" dirty="0"/>
              <a:t>JAVA </a:t>
            </a:r>
            <a:r>
              <a:rPr lang="ko-KR" altLang="en-US" dirty="0"/>
              <a:t>프로그램 자체에서 제공하지만 사용자가 직접 만들어서 사용하기도 함</a:t>
            </a:r>
            <a:endParaRPr lang="en-US" altLang="ko-KR" dirty="0"/>
          </a:p>
          <a:p>
            <a:pPr lvl="1"/>
            <a:r>
              <a:rPr lang="en-US" altLang="ko-KR" dirty="0"/>
              <a:t>TIP : </a:t>
            </a:r>
            <a:r>
              <a:rPr lang="ko-KR" altLang="en-US" dirty="0"/>
              <a:t>다른 언어에서는 </a:t>
            </a:r>
            <a:r>
              <a:rPr lang="ko-KR" altLang="en-US" dirty="0" err="1"/>
              <a:t>메소드를</a:t>
            </a:r>
            <a:r>
              <a:rPr lang="ko-KR" altLang="en-US" dirty="0"/>
              <a:t> 함수라 함</a:t>
            </a:r>
            <a:r>
              <a:rPr lang="en-US" altLang="ko-KR" dirty="0"/>
              <a:t>. </a:t>
            </a:r>
            <a:r>
              <a:rPr lang="ko-KR" altLang="en-US" dirty="0"/>
              <a:t>클래스 안에 존재하는 함수를 </a:t>
            </a:r>
            <a:r>
              <a:rPr lang="ko-KR" altLang="en-US" dirty="0" err="1"/>
              <a:t>메소드라고</a:t>
            </a:r>
            <a:r>
              <a:rPr lang="ko-KR" altLang="en-US" dirty="0"/>
              <a:t> 하는데</a:t>
            </a:r>
            <a:r>
              <a:rPr lang="en-US" altLang="ko-KR" dirty="0"/>
              <a:t>, JAVA</a:t>
            </a:r>
            <a:r>
              <a:rPr lang="ko-KR" altLang="en-US" dirty="0"/>
              <a:t>의 함수는 무조건 클래스 안에 존재하기 때문에 결국 모든 함수가 </a:t>
            </a:r>
            <a:r>
              <a:rPr lang="ko-KR" altLang="en-US" dirty="0" err="1"/>
              <a:t>메소드임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JAVA</a:t>
            </a:r>
            <a:r>
              <a:rPr lang="ko-KR" altLang="en-US" dirty="0"/>
              <a:t>에서 제공하는 </a:t>
            </a:r>
            <a:r>
              <a:rPr lang="ko-KR" altLang="en-US" dirty="0" err="1"/>
              <a:t>메소드</a:t>
            </a:r>
            <a:r>
              <a:rPr lang="ko-KR" altLang="en-US" dirty="0"/>
              <a:t> 사용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가장 많이 사용해온 </a:t>
            </a:r>
            <a:r>
              <a:rPr lang="ko-KR" altLang="en-US" dirty="0" err="1"/>
              <a:t>메소드</a:t>
            </a:r>
            <a:r>
              <a:rPr lang="ko-KR" altLang="en-US" dirty="0"/>
              <a:t> </a:t>
            </a:r>
            <a:r>
              <a:rPr lang="en-US" altLang="ko-KR" dirty="0" err="1"/>
              <a:t>System.out.printf</a:t>
            </a:r>
            <a:r>
              <a:rPr lang="en-US" altLang="ko-KR" dirty="0"/>
              <a:t>( )</a:t>
            </a: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1750" y="3789288"/>
            <a:ext cx="4295775" cy="67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1847" y="5107282"/>
            <a:ext cx="4286250" cy="65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804197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pc="-150" dirty="0"/>
              <a:t>Section</a:t>
            </a:r>
            <a:r>
              <a:rPr lang="en-US" altLang="ko-KR" dirty="0"/>
              <a:t> 02 </a:t>
            </a:r>
            <a:r>
              <a:rPr lang="ko-KR" altLang="en-US" dirty="0"/>
              <a:t>메소드</a:t>
            </a:r>
            <a:r>
              <a:rPr lang="en-US" altLang="ko-KR" dirty="0"/>
              <a:t>(2)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메소드의 장점</a:t>
            </a:r>
            <a:endParaRPr lang="en-US" altLang="ko-KR" dirty="0"/>
          </a:p>
          <a:p>
            <a:pPr lvl="1"/>
            <a:r>
              <a:rPr lang="ko-KR" altLang="en-US" dirty="0"/>
              <a:t>중복 코드를 줄이고 코드를 재사용할 수 있다</a:t>
            </a:r>
            <a:r>
              <a:rPr lang="en-US" altLang="ko-KR" dirty="0"/>
              <a:t>. </a:t>
            </a:r>
            <a:endParaRPr lang="ko-KR" altLang="en-US" dirty="0"/>
          </a:p>
          <a:p>
            <a:pPr lvl="1"/>
            <a:r>
              <a:rPr lang="ko-KR" altLang="en-US" dirty="0"/>
              <a:t>코드를 모듈화해 가독성을 높이므로 프로그램의 품질을 향상시킨다</a:t>
            </a:r>
            <a:r>
              <a:rPr lang="en-US" altLang="ko-KR" dirty="0"/>
              <a:t>.</a:t>
            </a:r>
            <a:endParaRPr lang="ko-KR" altLang="en-US" dirty="0"/>
          </a:p>
          <a:p>
            <a:pPr lvl="1"/>
            <a:endParaRPr lang="en-US" altLang="ko-KR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1E44EDF-0211-42BF-BFF1-9F84118D80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202" y="2316296"/>
            <a:ext cx="2914341" cy="4043187"/>
          </a:xfrm>
          <a:prstGeom prst="rect">
            <a:avLst/>
          </a:prstGeom>
        </p:spPr>
      </p:pic>
      <p:sp>
        <p:nvSpPr>
          <p:cNvPr id="3" name="오른쪽 화살표 5">
            <a:extLst>
              <a:ext uri="{FF2B5EF4-FFF2-40B4-BE49-F238E27FC236}">
                <a16:creationId xmlns:a16="http://schemas.microsoft.com/office/drawing/2014/main" id="{444720F1-1C0A-4486-AD71-8B9F5EA26875}"/>
              </a:ext>
            </a:extLst>
          </p:cNvPr>
          <p:cNvSpPr/>
          <p:nvPr/>
        </p:nvSpPr>
        <p:spPr>
          <a:xfrm>
            <a:off x="3853543" y="3895106"/>
            <a:ext cx="955963" cy="61158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99CC9E3-3A05-4E49-951E-D1B0FF3D4B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1984" y="3497839"/>
            <a:ext cx="2268219" cy="1570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1023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pc="-150" dirty="0"/>
              <a:t>Section</a:t>
            </a:r>
            <a:r>
              <a:rPr lang="en-US" altLang="ko-KR" dirty="0"/>
              <a:t> 02 </a:t>
            </a:r>
            <a:r>
              <a:rPr lang="ko-KR" altLang="en-US" dirty="0"/>
              <a:t>메소드</a:t>
            </a:r>
            <a:r>
              <a:rPr lang="en-US" altLang="ko-KR" dirty="0"/>
              <a:t>(3)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메소드 구조</a:t>
            </a:r>
            <a:endParaRPr lang="en-US" altLang="ko-KR" dirty="0"/>
          </a:p>
          <a:p>
            <a:pPr lvl="1"/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89B73CA-47DB-4AF2-9CDE-5E7F156385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049" y="1471286"/>
            <a:ext cx="6181725" cy="419100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A780F9F1-C86C-437A-AFB0-1BD08835F4CC}"/>
              </a:ext>
            </a:extLst>
          </p:cNvPr>
          <p:cNvSpPr/>
          <p:nvPr/>
        </p:nvSpPr>
        <p:spPr>
          <a:xfrm>
            <a:off x="3243532" y="1471286"/>
            <a:ext cx="2369389" cy="22524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E145E17-815A-47AB-9371-AC64A10B89AD}"/>
              </a:ext>
            </a:extLst>
          </p:cNvPr>
          <p:cNvSpPr txBox="1"/>
          <p:nvPr/>
        </p:nvSpPr>
        <p:spPr>
          <a:xfrm>
            <a:off x="5925291" y="1445407"/>
            <a:ext cx="2214113" cy="2769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자동으로 메모리에 올라간다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14" name="오른쪽 화살표 7">
            <a:extLst>
              <a:ext uri="{FF2B5EF4-FFF2-40B4-BE49-F238E27FC236}">
                <a16:creationId xmlns:a16="http://schemas.microsoft.com/office/drawing/2014/main" id="{8D0585CF-D427-4FC9-86F8-0258859006C9}"/>
              </a:ext>
            </a:extLst>
          </p:cNvPr>
          <p:cNvSpPr/>
          <p:nvPr/>
        </p:nvSpPr>
        <p:spPr>
          <a:xfrm>
            <a:off x="5612921" y="1512498"/>
            <a:ext cx="316302" cy="18403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58000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pc="-150" dirty="0"/>
              <a:t>Section</a:t>
            </a:r>
            <a:r>
              <a:rPr lang="en-US" altLang="ko-KR" dirty="0"/>
              <a:t> 02 </a:t>
            </a:r>
            <a:r>
              <a:rPr lang="ko-KR" altLang="en-US" dirty="0"/>
              <a:t>메소드</a:t>
            </a:r>
            <a:r>
              <a:rPr lang="en-US" altLang="ko-KR" dirty="0"/>
              <a:t>(4)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메소드 호출과 반환</a:t>
            </a:r>
            <a:endParaRPr lang="en-US" altLang="ko-KR" dirty="0"/>
          </a:p>
          <a:p>
            <a:pPr lvl="1"/>
            <a:r>
              <a:rPr lang="ko-KR" altLang="en-US" dirty="0"/>
              <a:t>메서드를 호출하면 제어가 호출된 메서드</a:t>
            </a:r>
            <a:r>
              <a:rPr lang="en-US" altLang="ko-KR" dirty="0"/>
              <a:t>(callee)</a:t>
            </a:r>
            <a:r>
              <a:rPr lang="ko-KR" altLang="en-US" dirty="0"/>
              <a:t>로 넘어갔다가 호출된 메서드의 실행을 마친 후 호출한 메서드</a:t>
            </a:r>
            <a:r>
              <a:rPr lang="en-US" altLang="ko-KR" dirty="0"/>
              <a:t>(caller)</a:t>
            </a:r>
            <a:r>
              <a:rPr lang="ko-KR" altLang="en-US" dirty="0"/>
              <a:t>로 다시 돌아온다</a:t>
            </a:r>
            <a:r>
              <a:rPr lang="en-US" altLang="ko-KR" dirty="0"/>
              <a:t>. </a:t>
            </a:r>
            <a:r>
              <a:rPr lang="ko-KR" altLang="en-US" dirty="0"/>
              <a:t>단</a:t>
            </a:r>
            <a:r>
              <a:rPr lang="en-US" altLang="ko-KR" dirty="0"/>
              <a:t>, return </a:t>
            </a:r>
            <a:r>
              <a:rPr lang="ko-KR" altLang="en-US" dirty="0"/>
              <a:t>문을 사용하면 다음과 같이 메서드의 실행 도중에도 호출한 메서드로 제어를 넘길 수 있다</a:t>
            </a:r>
            <a:r>
              <a:rPr lang="en-US" altLang="ko-KR" dirty="0"/>
              <a:t>. </a:t>
            </a:r>
          </a:p>
          <a:p>
            <a:pPr lvl="1"/>
            <a:endParaRPr lang="en-US" altLang="ko-KR" dirty="0"/>
          </a:p>
          <a:p>
            <a:endParaRPr lang="en-US" altLang="ko-KR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4E33140-2ADF-4EB5-B48C-B11BB00331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548" y="3023955"/>
            <a:ext cx="7581900" cy="235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3880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pc="-150" dirty="0"/>
              <a:t>Section</a:t>
            </a:r>
            <a:r>
              <a:rPr lang="en-US" altLang="ko-KR" dirty="0"/>
              <a:t> 01 </a:t>
            </a:r>
            <a:r>
              <a:rPr lang="ko-KR" altLang="en-US" dirty="0"/>
              <a:t>문자열</a:t>
            </a:r>
            <a:r>
              <a:rPr lang="en-US" altLang="ko-KR"/>
              <a:t>(1)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문자열 </a:t>
            </a:r>
            <a:r>
              <a:rPr lang="ko-KR" altLang="en-US" dirty="0" err="1"/>
              <a:t>메소드의</a:t>
            </a:r>
            <a:r>
              <a:rPr lang="ko-KR" altLang="en-US" dirty="0"/>
              <a:t> 개념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r>
              <a:rPr lang="en-US" altLang="ko-KR" dirty="0"/>
              <a:t>TIP : </a:t>
            </a:r>
            <a:r>
              <a:rPr lang="ko-KR" altLang="en-US" dirty="0"/>
              <a:t>앞서 언급했듯이 </a:t>
            </a:r>
            <a:r>
              <a:rPr lang="ko-KR" altLang="en-US" dirty="0" err="1"/>
              <a:t>메소드</a:t>
            </a:r>
            <a:r>
              <a:rPr lang="en-US" altLang="ko-KR" dirty="0"/>
              <a:t>(method) </a:t>
            </a:r>
            <a:r>
              <a:rPr lang="ko-KR" altLang="en-US" dirty="0"/>
              <a:t>는 미리 만들어진 특정한 기능을 하며</a:t>
            </a:r>
            <a:endParaRPr lang="en-US" altLang="ko-KR" dirty="0"/>
          </a:p>
          <a:p>
            <a:pPr marL="457200" lvl="1" indent="0">
              <a:buNone/>
            </a:pPr>
            <a:r>
              <a:rPr lang="en-US" altLang="ko-KR" dirty="0"/>
              <a:t>        </a:t>
            </a:r>
            <a:r>
              <a:rPr lang="ko-KR" altLang="en-US" dirty="0"/>
              <a:t> ‘</a:t>
            </a:r>
            <a:r>
              <a:rPr lang="ko-KR" altLang="en-US" dirty="0" err="1"/>
              <a:t>메소드이름</a:t>
            </a:r>
            <a:r>
              <a:rPr lang="en-US" altLang="ko-KR" dirty="0"/>
              <a:t>( ) ’</a:t>
            </a:r>
            <a:r>
              <a:rPr lang="ko-KR" altLang="en-US" dirty="0"/>
              <a:t>의 형식</a:t>
            </a:r>
            <a:r>
              <a:rPr lang="en-US" altLang="ko-KR" dirty="0"/>
              <a:t>. </a:t>
            </a:r>
            <a:r>
              <a:rPr lang="ko-KR" altLang="en-US" dirty="0"/>
              <a:t>다른 언어에서는 </a:t>
            </a:r>
            <a:r>
              <a:rPr lang="ko-KR" altLang="en-US" dirty="0" err="1"/>
              <a:t>메소드를</a:t>
            </a:r>
            <a:r>
              <a:rPr lang="ko-KR" altLang="en-US" dirty="0"/>
              <a:t> 함수 </a:t>
            </a:r>
            <a:r>
              <a:rPr lang="en-US" altLang="ko-KR" dirty="0"/>
              <a:t>(function) </a:t>
            </a:r>
            <a:r>
              <a:rPr lang="ko-KR" altLang="en-US" dirty="0"/>
              <a:t>또는 멤버 함</a:t>
            </a:r>
            <a:endParaRPr lang="en-US" altLang="ko-KR" dirty="0"/>
          </a:p>
          <a:p>
            <a:pPr marL="457200" lvl="1" indent="0">
              <a:buNone/>
            </a:pPr>
            <a:r>
              <a:rPr lang="en-US" altLang="ko-KR" dirty="0"/>
              <a:t>         </a:t>
            </a:r>
            <a:r>
              <a:rPr lang="ko-KR" altLang="en-US" dirty="0"/>
              <a:t>수</a:t>
            </a:r>
            <a:r>
              <a:rPr lang="en-US" altLang="ko-KR" dirty="0"/>
              <a:t>(member function) </a:t>
            </a:r>
            <a:r>
              <a:rPr lang="ko-KR" altLang="en-US" dirty="0"/>
              <a:t>라 함</a:t>
            </a:r>
            <a:r>
              <a:rPr lang="en-US" altLang="ko-KR" dirty="0"/>
              <a:t>. </a:t>
            </a:r>
            <a:r>
              <a:rPr lang="ko-KR" altLang="en-US" dirty="0"/>
              <a:t>또한 필드</a:t>
            </a:r>
            <a:r>
              <a:rPr lang="en-US" altLang="ko-KR" dirty="0"/>
              <a:t>(field) </a:t>
            </a:r>
            <a:r>
              <a:rPr lang="ko-KR" altLang="en-US" dirty="0"/>
              <a:t>는 객체의 상태를 나타내며</a:t>
            </a:r>
            <a:endParaRPr lang="en-US" altLang="ko-KR" dirty="0"/>
          </a:p>
          <a:p>
            <a:pPr marL="457200" lvl="1" indent="0">
              <a:buNone/>
            </a:pPr>
            <a:r>
              <a:rPr lang="en-US" altLang="ko-KR" dirty="0"/>
              <a:t>        </a:t>
            </a:r>
            <a:r>
              <a:rPr lang="ko-KR" altLang="en-US" dirty="0"/>
              <a:t> ‘변수이름</a:t>
            </a:r>
            <a:r>
              <a:rPr lang="en-US" altLang="ko-KR" dirty="0"/>
              <a:t>.</a:t>
            </a:r>
            <a:r>
              <a:rPr lang="ko-KR" altLang="en-US" dirty="0"/>
              <a:t>필드’의 형식</a:t>
            </a:r>
            <a:r>
              <a:rPr lang="en-US" altLang="ko-KR" dirty="0"/>
              <a:t>. </a:t>
            </a:r>
            <a:r>
              <a:rPr lang="ko-KR" altLang="en-US" dirty="0"/>
              <a:t>필드는 다른 말로 속성이라 함</a:t>
            </a:r>
            <a:endParaRPr lang="en-US" altLang="ko-KR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1300" y="1648870"/>
            <a:ext cx="3581400" cy="107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821281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pc="-150" dirty="0"/>
              <a:t>Section</a:t>
            </a:r>
            <a:r>
              <a:rPr lang="en-US" altLang="ko-KR" dirty="0"/>
              <a:t> 02 </a:t>
            </a:r>
            <a:r>
              <a:rPr lang="ko-KR" altLang="en-US" dirty="0"/>
              <a:t>메소드</a:t>
            </a:r>
            <a:r>
              <a:rPr lang="en-US" altLang="ko-KR" dirty="0"/>
              <a:t>(5)</a:t>
            </a:r>
            <a:endParaRPr lang="ko-KR" altLang="en-US" dirty="0"/>
          </a:p>
        </p:txBody>
      </p:sp>
      <p:pic>
        <p:nvPicPr>
          <p:cNvPr id="13314" name="Picture 2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92969" y="1169988"/>
            <a:ext cx="7305675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237742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pc="-150" dirty="0"/>
              <a:t>Section</a:t>
            </a:r>
            <a:r>
              <a:rPr lang="en-US" altLang="ko-KR" dirty="0"/>
              <a:t> 02 </a:t>
            </a:r>
            <a:r>
              <a:rPr lang="ko-KR" altLang="en-US" dirty="0"/>
              <a:t>메소드</a:t>
            </a:r>
            <a:r>
              <a:rPr lang="en-US" altLang="ko-KR" dirty="0"/>
              <a:t>(6)</a:t>
            </a:r>
            <a:endParaRPr lang="ko-KR" altLang="en-US" dirty="0"/>
          </a:p>
        </p:txBody>
      </p:sp>
      <p:pic>
        <p:nvPicPr>
          <p:cNvPr id="14338" name="Picture 2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0998" y="728700"/>
            <a:ext cx="8226427" cy="48793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713372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pc="-150" dirty="0"/>
              <a:t>Section</a:t>
            </a:r>
            <a:r>
              <a:rPr lang="en-US" altLang="ko-KR" dirty="0"/>
              <a:t> 02 </a:t>
            </a:r>
            <a:r>
              <a:rPr lang="ko-KR" altLang="en-US" dirty="0"/>
              <a:t>메소드</a:t>
            </a:r>
            <a:r>
              <a:rPr lang="en-US" altLang="ko-KR" dirty="0"/>
              <a:t>(7)</a:t>
            </a:r>
            <a:endParaRPr lang="ko-KR" altLang="en-US" dirty="0"/>
          </a:p>
        </p:txBody>
      </p:sp>
      <p:pic>
        <p:nvPicPr>
          <p:cNvPr id="15362" name="Picture 2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6515" y="818711"/>
            <a:ext cx="6660740" cy="29331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87" y="3793509"/>
            <a:ext cx="7510643" cy="23049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82090" y="3784231"/>
            <a:ext cx="3420380" cy="28149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3914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pc="-150" dirty="0"/>
              <a:t>Section</a:t>
            </a:r>
            <a:r>
              <a:rPr lang="en-US" altLang="ko-KR" dirty="0"/>
              <a:t> 02 </a:t>
            </a:r>
            <a:r>
              <a:rPr lang="ko-KR" altLang="en-US" dirty="0"/>
              <a:t>메소드</a:t>
            </a:r>
            <a:r>
              <a:rPr lang="en-US" altLang="ko-KR" dirty="0"/>
              <a:t>(8)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lvl="1"/>
            <a:r>
              <a:rPr lang="ko-KR" altLang="en-US" dirty="0"/>
              <a:t>손님 </a:t>
            </a:r>
            <a:r>
              <a:rPr lang="en-US" altLang="ko-KR" dirty="0"/>
              <a:t>3</a:t>
            </a:r>
            <a:r>
              <a:rPr lang="ko-KR" altLang="en-US" dirty="0"/>
              <a:t>명이 연속해서 오는 경우 직접 커피를 </a:t>
            </a:r>
            <a:r>
              <a:rPr lang="ko-KR" altLang="en-US" dirty="0" err="1"/>
              <a:t>탈때</a:t>
            </a:r>
            <a:r>
              <a:rPr lang="ko-KR" altLang="en-US" dirty="0"/>
              <a:t> </a:t>
            </a:r>
            <a:r>
              <a:rPr lang="en-US" altLang="ko-KR" dirty="0"/>
              <a:t>[</a:t>
            </a:r>
            <a:r>
              <a:rPr lang="ko-KR" altLang="en-US" dirty="0"/>
              <a:t>실습 </a:t>
            </a:r>
            <a:r>
              <a:rPr lang="en-US" altLang="ko-KR" dirty="0"/>
              <a:t>9-10]</a:t>
            </a:r>
            <a:r>
              <a:rPr lang="ko-KR" altLang="en-US" dirty="0"/>
              <a:t>의 </a:t>
            </a:r>
            <a:r>
              <a:rPr lang="en-US" altLang="ko-KR" dirty="0"/>
              <a:t>8~28</a:t>
            </a:r>
            <a:r>
              <a:rPr lang="ko-KR" altLang="en-US" dirty="0"/>
              <a:t>행을 두 번 반복</a:t>
            </a:r>
            <a:endParaRPr lang="en-US" altLang="ko-KR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99" y="1173224"/>
            <a:ext cx="5848105" cy="26930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002" y="3857062"/>
            <a:ext cx="5848106" cy="29118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306879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pc="-150" dirty="0"/>
              <a:t>Section</a:t>
            </a:r>
            <a:r>
              <a:rPr lang="en-US" altLang="ko-KR" dirty="0"/>
              <a:t> 02 </a:t>
            </a:r>
            <a:r>
              <a:rPr lang="ko-KR" altLang="en-US" dirty="0"/>
              <a:t>메소드</a:t>
            </a:r>
            <a:r>
              <a:rPr lang="en-US" altLang="ko-KR" dirty="0"/>
              <a:t>(9)</a:t>
            </a:r>
            <a:endParaRPr lang="ko-KR" altLang="en-US" dirty="0"/>
          </a:p>
        </p:txBody>
      </p:sp>
      <p:pic>
        <p:nvPicPr>
          <p:cNvPr id="17410" name="Picture 2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64469" y="793750"/>
            <a:ext cx="6162675" cy="562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796239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pc="-150" dirty="0"/>
              <a:t>Section</a:t>
            </a:r>
            <a:r>
              <a:rPr lang="en-US" altLang="ko-KR" dirty="0"/>
              <a:t> 02 </a:t>
            </a:r>
            <a:r>
              <a:rPr lang="ko-KR" altLang="en-US" dirty="0"/>
              <a:t>메소드</a:t>
            </a:r>
            <a:r>
              <a:rPr lang="en-US" altLang="ko-KR" dirty="0"/>
              <a:t>(10)</a:t>
            </a:r>
            <a:endParaRPr lang="ko-KR" altLang="en-US" dirty="0"/>
          </a:p>
        </p:txBody>
      </p:sp>
      <p:pic>
        <p:nvPicPr>
          <p:cNvPr id="18434" name="Picture 2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1520" y="683695"/>
            <a:ext cx="5985665" cy="43429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752" y="5032402"/>
            <a:ext cx="5237358" cy="16468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868928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pc="-150" dirty="0"/>
              <a:t>Section</a:t>
            </a:r>
            <a:r>
              <a:rPr lang="en-US" altLang="ko-KR" dirty="0"/>
              <a:t> 02 </a:t>
            </a:r>
            <a:r>
              <a:rPr lang="ko-KR" altLang="en-US" dirty="0"/>
              <a:t>메소드</a:t>
            </a:r>
            <a:r>
              <a:rPr lang="en-US" altLang="ko-KR" dirty="0"/>
              <a:t>(11)</a:t>
            </a:r>
            <a:endParaRPr lang="ko-KR" altLang="en-US" dirty="0"/>
          </a:p>
        </p:txBody>
      </p:sp>
      <p:pic>
        <p:nvPicPr>
          <p:cNvPr id="19460" name="Picture 4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67761" y="728700"/>
            <a:ext cx="5453994" cy="7136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23" y="1467000"/>
            <a:ext cx="6392707" cy="30603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2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46675" y="4059070"/>
            <a:ext cx="6757106" cy="2430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874644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pc="-150" dirty="0"/>
              <a:t>Section</a:t>
            </a:r>
            <a:r>
              <a:rPr lang="en-US" altLang="ko-KR" dirty="0"/>
              <a:t> 02 </a:t>
            </a:r>
            <a:r>
              <a:rPr lang="ko-KR" altLang="en-US" dirty="0"/>
              <a:t>메소드</a:t>
            </a:r>
            <a:r>
              <a:rPr lang="en-US" altLang="ko-KR" dirty="0"/>
              <a:t>(12)</a:t>
            </a:r>
            <a:endParaRPr lang="ko-KR" alt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1520" y="773113"/>
            <a:ext cx="5886100" cy="42522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813" y="5094185"/>
            <a:ext cx="6210690" cy="1475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54821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pc="-150" dirty="0"/>
              <a:t>Section</a:t>
            </a:r>
            <a:r>
              <a:rPr lang="en-US" altLang="ko-KR" dirty="0"/>
              <a:t> 02 </a:t>
            </a:r>
            <a:r>
              <a:rPr lang="ko-KR" altLang="en-US" dirty="0" err="1"/>
              <a:t>메소드</a:t>
            </a:r>
            <a:r>
              <a:rPr lang="en-US" altLang="ko-KR" dirty="0"/>
              <a:t>(13)</a:t>
            </a:r>
            <a:endParaRPr lang="ko-KR" altLang="en-US" dirty="0"/>
          </a:p>
        </p:txBody>
      </p:sp>
      <p:pic>
        <p:nvPicPr>
          <p:cNvPr id="2052" name="Picture 4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1530" y="773705"/>
            <a:ext cx="6795755" cy="17996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1529" y="2753924"/>
            <a:ext cx="7205213" cy="31053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096447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pc="-150" dirty="0"/>
              <a:t>Section</a:t>
            </a:r>
            <a:r>
              <a:rPr lang="en-US" altLang="ko-KR" dirty="0"/>
              <a:t> 02 </a:t>
            </a:r>
            <a:r>
              <a:rPr lang="ko-KR" altLang="en-US" dirty="0" err="1"/>
              <a:t>메소드</a:t>
            </a:r>
            <a:r>
              <a:rPr lang="en-US" altLang="ko-KR" dirty="0"/>
              <a:t>(14)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메소드의</a:t>
            </a:r>
            <a:r>
              <a:rPr lang="ko-KR" altLang="en-US" dirty="0"/>
              <a:t> 모양과 활용</a:t>
            </a:r>
            <a:endParaRPr lang="en-US" altLang="ko-KR" dirty="0"/>
          </a:p>
          <a:p>
            <a:pPr lvl="1"/>
            <a:r>
              <a:rPr lang="ko-KR" altLang="en-US" dirty="0" err="1"/>
              <a:t>메소드는</a:t>
            </a:r>
            <a:r>
              <a:rPr lang="ko-KR" altLang="en-US" dirty="0"/>
              <a:t> 매개변수</a:t>
            </a:r>
            <a:r>
              <a:rPr lang="en-US" altLang="ko-KR" dirty="0"/>
              <a:t>(parameter)</a:t>
            </a:r>
            <a:r>
              <a:rPr lang="ko-KR" altLang="en-US" dirty="0"/>
              <a:t>를 </a:t>
            </a:r>
            <a:r>
              <a:rPr lang="ko-KR" altLang="en-US" dirty="0" err="1"/>
              <a:t>입력받은</a:t>
            </a:r>
            <a:r>
              <a:rPr lang="ko-KR" altLang="en-US" dirty="0"/>
              <a:t> 후 그 매개변수를 가공 및 처리하여 반환 값을 돌려줌</a:t>
            </a:r>
            <a:endParaRPr lang="en-US" altLang="ko-KR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604" y="2361712"/>
            <a:ext cx="4162425" cy="317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977427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pc="-150" dirty="0"/>
              <a:t>Section</a:t>
            </a:r>
            <a:r>
              <a:rPr lang="en-US" altLang="ko-KR" dirty="0"/>
              <a:t> 01 </a:t>
            </a:r>
            <a:r>
              <a:rPr lang="ko-KR" altLang="en-US" dirty="0"/>
              <a:t>문자열</a:t>
            </a:r>
            <a:r>
              <a:rPr lang="en-US" altLang="ko-KR" dirty="0"/>
              <a:t>(2)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문자열의 길이를 알려주는 </a:t>
            </a:r>
            <a:r>
              <a:rPr lang="en-US" altLang="ko-KR" dirty="0"/>
              <a:t>length( )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545" y="1389035"/>
            <a:ext cx="7768199" cy="2093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718" y="3530101"/>
            <a:ext cx="7735867" cy="20046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44444" y="4908053"/>
            <a:ext cx="2700300" cy="17709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799094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pc="-150" dirty="0"/>
              <a:t>Section</a:t>
            </a:r>
            <a:r>
              <a:rPr lang="en-US" altLang="ko-KR" dirty="0"/>
              <a:t> 02 </a:t>
            </a:r>
            <a:r>
              <a:rPr lang="ko-KR" altLang="en-US" dirty="0" err="1"/>
              <a:t>메소드</a:t>
            </a:r>
            <a:r>
              <a:rPr lang="en-US" altLang="ko-KR" dirty="0"/>
              <a:t>(15)</a:t>
            </a:r>
            <a:endParaRPr lang="ko-KR" altLang="en-US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6515" y="683695"/>
            <a:ext cx="6568405" cy="44320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7964" y="5195643"/>
            <a:ext cx="8080966" cy="15187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058043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pc="-150" dirty="0"/>
              <a:t>Section</a:t>
            </a:r>
            <a:r>
              <a:rPr lang="en-US" altLang="ko-KR" dirty="0"/>
              <a:t> 02 </a:t>
            </a:r>
            <a:r>
              <a:rPr lang="ko-KR" altLang="en-US" dirty="0" err="1"/>
              <a:t>메소드</a:t>
            </a:r>
            <a:r>
              <a:rPr lang="en-US" altLang="ko-KR" dirty="0"/>
              <a:t>(16)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lvl="1"/>
            <a:r>
              <a:rPr lang="en-US" altLang="ko-KR" dirty="0"/>
              <a:t>11</a:t>
            </a:r>
            <a:r>
              <a:rPr lang="ko-KR" altLang="en-US" dirty="0"/>
              <a:t>행 </a:t>
            </a:r>
            <a:r>
              <a:rPr lang="en-US" altLang="ko-KR" dirty="0"/>
              <a:t>: </a:t>
            </a:r>
            <a:r>
              <a:rPr lang="ko-KR" altLang="en-US" dirty="0"/>
              <a:t>두 정수를 </a:t>
            </a:r>
            <a:r>
              <a:rPr lang="ko-KR" altLang="en-US" dirty="0" err="1"/>
              <a:t>입력받아</a:t>
            </a:r>
            <a:r>
              <a:rPr lang="ko-KR" altLang="en-US" dirty="0"/>
              <a:t> 두 정수의 합계를 반환하는 </a:t>
            </a:r>
            <a:r>
              <a:rPr lang="en-US" altLang="ko-KR" dirty="0"/>
              <a:t>plus( ) </a:t>
            </a:r>
            <a:r>
              <a:rPr lang="ko-KR" altLang="en-US" dirty="0" err="1"/>
              <a:t>메소드</a:t>
            </a:r>
            <a:endParaRPr lang="en-US" altLang="ko-KR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580" y="1327413"/>
            <a:ext cx="7546370" cy="50159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311820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pc="-150" dirty="0"/>
              <a:t>Section</a:t>
            </a:r>
            <a:r>
              <a:rPr lang="en-US" altLang="ko-KR" dirty="0"/>
              <a:t> 02 </a:t>
            </a:r>
            <a:r>
              <a:rPr lang="ko-KR" altLang="en-US" dirty="0" err="1"/>
              <a:t>메소드</a:t>
            </a:r>
            <a:r>
              <a:rPr lang="en-US" altLang="ko-KR" dirty="0"/>
              <a:t>(17)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lvl="1"/>
            <a:r>
              <a:rPr lang="ko-KR" altLang="en-US" dirty="0"/>
              <a:t>간단하게 표현한 </a:t>
            </a:r>
            <a:r>
              <a:rPr lang="en-US" altLang="ko-KR" dirty="0"/>
              <a:t>plus( ) </a:t>
            </a:r>
            <a:r>
              <a:rPr lang="ko-KR" altLang="en-US" dirty="0" err="1"/>
              <a:t>메소드의</a:t>
            </a:r>
            <a:r>
              <a:rPr lang="ko-KR" altLang="en-US" dirty="0"/>
              <a:t> 호출</a:t>
            </a:r>
            <a:endParaRPr lang="en-US" altLang="ko-KR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6463" y="1828800"/>
            <a:ext cx="4791075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05502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pc="-150" dirty="0"/>
              <a:t>Section</a:t>
            </a:r>
            <a:r>
              <a:rPr lang="en-US" altLang="ko-KR" dirty="0"/>
              <a:t> 02 </a:t>
            </a:r>
            <a:r>
              <a:rPr lang="ko-KR" altLang="en-US" dirty="0" err="1"/>
              <a:t>메소드</a:t>
            </a:r>
            <a:r>
              <a:rPr lang="en-US" altLang="ko-KR" dirty="0"/>
              <a:t>(18)</a:t>
            </a:r>
            <a:endParaRPr lang="ko-KR" altLang="en-US" dirty="0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1520" y="683695"/>
            <a:ext cx="7155795" cy="50883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091" y="5859270"/>
            <a:ext cx="277254" cy="190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409562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pc="-150" dirty="0"/>
              <a:t>Section</a:t>
            </a:r>
            <a:r>
              <a:rPr lang="en-US" altLang="ko-KR" dirty="0"/>
              <a:t> 02 </a:t>
            </a:r>
            <a:r>
              <a:rPr lang="ko-KR" altLang="en-US" dirty="0" err="1"/>
              <a:t>메소드</a:t>
            </a:r>
            <a:r>
              <a:rPr lang="en-US" altLang="ko-KR" dirty="0"/>
              <a:t>(19)</a:t>
            </a:r>
            <a:endParaRPr lang="ko-KR" altLang="en-US" dirty="0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0397" y="683694"/>
            <a:ext cx="6140157" cy="45455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525" y="5274205"/>
            <a:ext cx="7193712" cy="932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376" y="5473322"/>
            <a:ext cx="2504978" cy="2541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8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446921" y="4529142"/>
            <a:ext cx="3626268" cy="1941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779233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pc="-150" dirty="0"/>
              <a:t>Section</a:t>
            </a:r>
            <a:r>
              <a:rPr lang="en-US" altLang="ko-KR" dirty="0"/>
              <a:t> 03 </a:t>
            </a:r>
            <a:r>
              <a:rPr lang="ko-KR" altLang="en-US" dirty="0"/>
              <a:t>지역변수와 전역변수</a:t>
            </a:r>
            <a:r>
              <a:rPr lang="en-US" altLang="ko-KR" dirty="0"/>
              <a:t>(1)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lvl="1"/>
            <a:r>
              <a:rPr lang="ko-KR" altLang="en-US" dirty="0"/>
              <a:t>지역변수는 한정된 지역</a:t>
            </a:r>
            <a:r>
              <a:rPr lang="en-US" altLang="ko-KR" dirty="0"/>
              <a:t>(local)</a:t>
            </a:r>
            <a:r>
              <a:rPr lang="ko-KR" altLang="en-US" dirty="0"/>
              <a:t>에서만 사용되는 변수</a:t>
            </a:r>
            <a:r>
              <a:rPr lang="en-US" altLang="ko-KR" dirty="0"/>
              <a:t>, </a:t>
            </a:r>
            <a:r>
              <a:rPr lang="ko-KR" altLang="en-US" dirty="0"/>
              <a:t>전역변수는 프로그램 전체</a:t>
            </a:r>
            <a:r>
              <a:rPr lang="en-US" altLang="ko-KR" dirty="0"/>
              <a:t>(global)</a:t>
            </a:r>
            <a:r>
              <a:rPr lang="ko-KR" altLang="en-US" dirty="0"/>
              <a:t>에서 사용되는 변수</a:t>
            </a:r>
            <a:endParaRPr lang="en-US" altLang="ko-KR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850" y="1808336"/>
            <a:ext cx="69723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761557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pc="-150" dirty="0"/>
              <a:t>Section</a:t>
            </a:r>
            <a:r>
              <a:rPr lang="en-US" altLang="ko-KR" dirty="0"/>
              <a:t> 03 </a:t>
            </a:r>
            <a:r>
              <a:rPr lang="ko-KR" altLang="en-US" dirty="0"/>
              <a:t>지역변수와 전역변수</a:t>
            </a:r>
            <a:r>
              <a:rPr lang="en-US" altLang="ko-KR" dirty="0"/>
              <a:t>(2)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lvl="1"/>
            <a:r>
              <a:rPr lang="ko-KR" altLang="en-US" dirty="0"/>
              <a:t>지역변수와 전역변수의 공존</a:t>
            </a:r>
            <a:endParaRPr lang="en-US" altLang="ko-KR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162" y="1358770"/>
            <a:ext cx="7305675" cy="311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294099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pc="-150" dirty="0"/>
              <a:t>Section</a:t>
            </a:r>
            <a:r>
              <a:rPr lang="en-US" altLang="ko-KR" dirty="0"/>
              <a:t> 03 </a:t>
            </a:r>
            <a:r>
              <a:rPr lang="ko-KR" altLang="en-US" dirty="0"/>
              <a:t>지역변수와 전역변수</a:t>
            </a:r>
            <a:r>
              <a:rPr lang="en-US" altLang="ko-KR" dirty="0"/>
              <a:t>(3)</a:t>
            </a:r>
            <a:endParaRPr lang="ko-KR" altLang="en-US" dirty="0"/>
          </a:p>
        </p:txBody>
      </p:sp>
      <p:pic>
        <p:nvPicPr>
          <p:cNvPr id="11266" name="Picture 2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1510" y="773705"/>
            <a:ext cx="7343815" cy="46051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256965" y="4779150"/>
            <a:ext cx="3540395" cy="16201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3388835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pc="-150" dirty="0"/>
              <a:t>Section</a:t>
            </a:r>
            <a:r>
              <a:rPr lang="en-US" altLang="ko-KR" dirty="0"/>
              <a:t> 04 </a:t>
            </a:r>
            <a:r>
              <a:rPr lang="ko-KR" altLang="en-US" dirty="0" err="1"/>
              <a:t>메소드의</a:t>
            </a:r>
            <a:r>
              <a:rPr lang="ko-KR" altLang="en-US" dirty="0"/>
              <a:t> 반환 값과 매개변수</a:t>
            </a:r>
            <a:r>
              <a:rPr lang="en-US" altLang="ko-KR" dirty="0"/>
              <a:t>(1)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lvl="1"/>
            <a:r>
              <a:rPr lang="ko-KR" altLang="en-US" dirty="0" err="1"/>
              <a:t>메소드</a:t>
            </a:r>
            <a:r>
              <a:rPr lang="ko-KR" altLang="en-US" dirty="0"/>
              <a:t> 내부에서 어떠한 처리 과정을 거친 뒤에는 값을 돌려주게 되어 있는데 이것을 반환 값이라 하고</a:t>
            </a:r>
            <a:r>
              <a:rPr lang="en-US" altLang="ko-KR" dirty="0"/>
              <a:t>, </a:t>
            </a:r>
            <a:r>
              <a:rPr lang="ko-KR" altLang="en-US" dirty="0" err="1"/>
              <a:t>메소드에</a:t>
            </a:r>
            <a:r>
              <a:rPr lang="ko-KR" altLang="en-US" dirty="0"/>
              <a:t> 전달되는 값은 매개변수</a:t>
            </a:r>
            <a:endParaRPr lang="en-US" altLang="ko-KR" dirty="0"/>
          </a:p>
          <a:p>
            <a:pPr lvl="1"/>
            <a:r>
              <a:rPr lang="en-US" altLang="ko-KR" dirty="0"/>
              <a:t>TIP : </a:t>
            </a:r>
            <a:r>
              <a:rPr lang="ko-KR" altLang="en-US" dirty="0"/>
              <a:t>반환 값은 </a:t>
            </a:r>
            <a:r>
              <a:rPr lang="en-US" altLang="ko-KR" dirty="0"/>
              <a:t>return </a:t>
            </a:r>
            <a:r>
              <a:rPr lang="ko-KR" altLang="en-US" dirty="0"/>
              <a:t>문에 의해 반환되므로 ‘리턴 값’</a:t>
            </a:r>
            <a:r>
              <a:rPr lang="en-US" altLang="ko-KR" dirty="0"/>
              <a:t>. </a:t>
            </a:r>
            <a:r>
              <a:rPr lang="ko-KR" altLang="en-US" dirty="0"/>
              <a:t>매개변수</a:t>
            </a:r>
            <a:r>
              <a:rPr lang="en-US" altLang="ko-KR" dirty="0"/>
              <a:t>(parameter)</a:t>
            </a:r>
            <a:r>
              <a:rPr lang="ko-KR" altLang="en-US" dirty="0"/>
              <a:t>는 영문 그대로 ‘</a:t>
            </a:r>
            <a:r>
              <a:rPr lang="ko-KR" altLang="en-US" dirty="0" err="1"/>
              <a:t>파라미터</a:t>
            </a:r>
            <a:r>
              <a:rPr lang="ko-KR" altLang="en-US" dirty="0"/>
              <a:t>’</a:t>
            </a:r>
            <a:endParaRPr lang="en-US" altLang="ko-KR" dirty="0"/>
          </a:p>
          <a:p>
            <a:r>
              <a:rPr lang="ko-KR" altLang="en-US" dirty="0"/>
              <a:t>반환 값 유무에 따른 </a:t>
            </a:r>
            <a:r>
              <a:rPr lang="ko-KR" altLang="en-US" dirty="0" err="1"/>
              <a:t>메소드</a:t>
            </a:r>
            <a:r>
              <a:rPr lang="ko-KR" altLang="en-US" dirty="0"/>
              <a:t> 구분</a:t>
            </a:r>
            <a:endParaRPr lang="en-US" altLang="ko-KR" dirty="0"/>
          </a:p>
          <a:p>
            <a:pPr lvl="1"/>
            <a:r>
              <a:rPr lang="ko-KR" altLang="en-US" dirty="0"/>
              <a:t>반환 값이 있는 </a:t>
            </a:r>
            <a:r>
              <a:rPr lang="ko-KR" altLang="en-US" dirty="0" err="1"/>
              <a:t>메소드</a:t>
            </a:r>
            <a:endParaRPr lang="en-US" altLang="ko-KR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6826" y="3158970"/>
            <a:ext cx="5310590" cy="3433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982195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pc="-150" dirty="0"/>
              <a:t>Section</a:t>
            </a:r>
            <a:r>
              <a:rPr lang="en-US" altLang="ko-KR" dirty="0"/>
              <a:t> 04 </a:t>
            </a:r>
            <a:r>
              <a:rPr lang="ko-KR" altLang="en-US" dirty="0" err="1"/>
              <a:t>메소드의</a:t>
            </a:r>
            <a:r>
              <a:rPr lang="ko-KR" altLang="en-US" dirty="0"/>
              <a:t> 반환 값과 매개변수</a:t>
            </a:r>
            <a:r>
              <a:rPr lang="en-US" altLang="ko-KR" dirty="0"/>
              <a:t>(2)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lvl="1"/>
            <a:r>
              <a:rPr lang="ko-KR" altLang="en-US" dirty="0"/>
              <a:t>반환 값이 없는 </a:t>
            </a:r>
            <a:r>
              <a:rPr lang="ko-KR" altLang="en-US" dirty="0" err="1"/>
              <a:t>메소드</a:t>
            </a:r>
            <a:endParaRPr lang="en-US" altLang="ko-KR" dirty="0"/>
          </a:p>
          <a:p>
            <a:pPr lvl="2"/>
            <a:r>
              <a:rPr lang="ko-KR" altLang="en-US" dirty="0" err="1"/>
              <a:t>메소드를</a:t>
            </a:r>
            <a:r>
              <a:rPr lang="ko-KR" altLang="en-US" dirty="0"/>
              <a:t> 실행한 결과 돌려줄 값이 없는 경우에는 </a:t>
            </a:r>
            <a:r>
              <a:rPr lang="ko-KR" altLang="en-US" dirty="0" err="1"/>
              <a:t>메소드의</a:t>
            </a:r>
            <a:r>
              <a:rPr lang="ko-KR" altLang="en-US" dirty="0"/>
              <a:t> </a:t>
            </a:r>
            <a:r>
              <a:rPr lang="ko-KR" altLang="en-US" dirty="0" err="1"/>
              <a:t>데이터형을</a:t>
            </a:r>
            <a:r>
              <a:rPr lang="ko-KR" altLang="en-US" dirty="0"/>
              <a:t> </a:t>
            </a:r>
            <a:r>
              <a:rPr lang="en-US" altLang="ko-KR" dirty="0"/>
              <a:t>void (</a:t>
            </a:r>
            <a:r>
              <a:rPr lang="ko-KR" altLang="en-US" dirty="0" err="1"/>
              <a:t>무치형</a:t>
            </a:r>
            <a:r>
              <a:rPr lang="ko-KR" altLang="en-US" dirty="0"/>
              <a:t>’</a:t>
            </a:r>
            <a:r>
              <a:rPr lang="en-US" altLang="ko-KR" dirty="0"/>
              <a:t>) </a:t>
            </a:r>
            <a:r>
              <a:rPr lang="ko-KR" altLang="en-US" dirty="0"/>
              <a:t>으로 함</a:t>
            </a:r>
            <a:endParaRPr lang="en-US" altLang="ko-KR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213" y="1718810"/>
            <a:ext cx="7267575" cy="3848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166875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pc="-150" dirty="0"/>
              <a:t>Section</a:t>
            </a:r>
            <a:r>
              <a:rPr lang="en-US" altLang="ko-KR" dirty="0"/>
              <a:t> 01 </a:t>
            </a:r>
            <a:r>
              <a:rPr lang="ko-KR" altLang="en-US" dirty="0"/>
              <a:t>문자열</a:t>
            </a:r>
            <a:r>
              <a:rPr lang="en-US" altLang="ko-KR" dirty="0"/>
              <a:t>(3)</a:t>
            </a:r>
            <a:endParaRPr lang="ko-KR" altLang="en-US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0447" y="700389"/>
            <a:ext cx="6888581" cy="32686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515" y="4022454"/>
            <a:ext cx="6717456" cy="25857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24070" y="1390527"/>
            <a:ext cx="3799801" cy="1723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8666624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pc="-150" dirty="0"/>
              <a:t>Section</a:t>
            </a:r>
            <a:r>
              <a:rPr lang="en-US" altLang="ko-KR" dirty="0"/>
              <a:t> 04 </a:t>
            </a:r>
            <a:r>
              <a:rPr lang="ko-KR" altLang="en-US" dirty="0" err="1"/>
              <a:t>메소드의</a:t>
            </a:r>
            <a:r>
              <a:rPr lang="ko-KR" altLang="en-US" dirty="0"/>
              <a:t> 반환 값과 매개변수</a:t>
            </a:r>
            <a:r>
              <a:rPr lang="en-US" altLang="ko-KR" dirty="0"/>
              <a:t>(3)</a:t>
            </a:r>
            <a:endParaRPr lang="ko-KR" altLang="en-US" dirty="0"/>
          </a:p>
        </p:txBody>
      </p:sp>
      <p:pic>
        <p:nvPicPr>
          <p:cNvPr id="14338" name="Picture 2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4194" y="728700"/>
            <a:ext cx="6863082" cy="21161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241" y="2925556"/>
            <a:ext cx="6952874" cy="38418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92180" y="4846458"/>
            <a:ext cx="2651907" cy="16107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6829585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pc="-150" dirty="0"/>
              <a:t>Section</a:t>
            </a:r>
            <a:r>
              <a:rPr lang="en-US" altLang="ko-KR" dirty="0"/>
              <a:t> 04 </a:t>
            </a:r>
            <a:r>
              <a:rPr lang="ko-KR" altLang="en-US" dirty="0" err="1"/>
              <a:t>메소드의</a:t>
            </a:r>
            <a:r>
              <a:rPr lang="ko-KR" altLang="en-US" dirty="0"/>
              <a:t> 반환 값과 매개변수</a:t>
            </a:r>
            <a:r>
              <a:rPr lang="en-US" altLang="ko-KR" dirty="0"/>
              <a:t>(4)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매개변수 전달 방법</a:t>
            </a:r>
            <a:endParaRPr lang="en-US" altLang="ko-KR" dirty="0"/>
          </a:p>
          <a:p>
            <a:pPr lvl="1"/>
            <a:r>
              <a:rPr lang="ko-KR" altLang="en-US" dirty="0"/>
              <a:t>값의 전달</a:t>
            </a:r>
            <a:r>
              <a:rPr lang="en-US" altLang="ko-KR" dirty="0"/>
              <a:t>(call by value)</a:t>
            </a:r>
            <a:r>
              <a:rPr lang="ko-KR" altLang="en-US" dirty="0"/>
              <a:t> </a:t>
            </a:r>
            <a:r>
              <a:rPr lang="en-US" altLang="ko-KR" dirty="0"/>
              <a:t>- </a:t>
            </a:r>
            <a:r>
              <a:rPr lang="ko-KR" altLang="en-US" dirty="0"/>
              <a:t>값 자체를 </a:t>
            </a:r>
            <a:r>
              <a:rPr lang="ko-KR" altLang="en-US" dirty="0" err="1"/>
              <a:t>메소드에</a:t>
            </a:r>
            <a:r>
              <a:rPr lang="ko-KR" altLang="en-US" dirty="0"/>
              <a:t> 넘겨주는 방법</a:t>
            </a:r>
            <a:endParaRPr lang="en-US" altLang="ko-KR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545" y="1755584"/>
            <a:ext cx="7129657" cy="4843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9877133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pc="-150" dirty="0"/>
              <a:t>Section</a:t>
            </a:r>
            <a:r>
              <a:rPr lang="en-US" altLang="ko-KR" dirty="0"/>
              <a:t> 04 </a:t>
            </a:r>
            <a:r>
              <a:rPr lang="ko-KR" altLang="en-US" dirty="0" err="1"/>
              <a:t>메소드의</a:t>
            </a:r>
            <a:r>
              <a:rPr lang="ko-KR" altLang="en-US" dirty="0"/>
              <a:t> 반환 값과 매개변수</a:t>
            </a:r>
            <a:r>
              <a:rPr lang="en-US" altLang="ko-KR" dirty="0"/>
              <a:t>(5)</a:t>
            </a:r>
            <a:endParaRPr lang="ko-KR" altLang="en-US" dirty="0"/>
          </a:p>
        </p:txBody>
      </p:sp>
      <p:pic>
        <p:nvPicPr>
          <p:cNvPr id="16386" name="Picture 2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6515" y="848728"/>
            <a:ext cx="8193707" cy="15799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768" y="2618910"/>
            <a:ext cx="6974923" cy="3697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3331928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pc="-150" dirty="0"/>
              <a:t>Section</a:t>
            </a:r>
            <a:r>
              <a:rPr lang="en-US" altLang="ko-KR" dirty="0"/>
              <a:t> 04 </a:t>
            </a:r>
            <a:r>
              <a:rPr lang="ko-KR" altLang="en-US" dirty="0" err="1"/>
              <a:t>메소드의</a:t>
            </a:r>
            <a:r>
              <a:rPr lang="ko-KR" altLang="en-US" dirty="0"/>
              <a:t> 반환 값과 매개변수</a:t>
            </a:r>
            <a:r>
              <a:rPr lang="en-US" altLang="ko-KR" dirty="0"/>
              <a:t>(6)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lvl="1"/>
            <a:r>
              <a:rPr lang="ko-KR" altLang="en-US" dirty="0"/>
              <a:t>주소</a:t>
            </a:r>
            <a:r>
              <a:rPr lang="en-US" altLang="ko-KR" dirty="0"/>
              <a:t>(</a:t>
            </a:r>
            <a:r>
              <a:rPr lang="ko-KR" altLang="en-US" dirty="0"/>
              <a:t>또는 참조</a:t>
            </a:r>
            <a:r>
              <a:rPr lang="en-US" altLang="ko-KR" dirty="0"/>
              <a:t>)</a:t>
            </a:r>
            <a:r>
              <a:rPr lang="ko-KR" altLang="en-US" dirty="0"/>
              <a:t>의 전달</a:t>
            </a:r>
            <a:endParaRPr lang="en-US" altLang="ko-KR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581" y="1229206"/>
            <a:ext cx="6336305" cy="32475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913" y="4561723"/>
            <a:ext cx="6266973" cy="22329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7137361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pc="-150" dirty="0"/>
              <a:t>Section</a:t>
            </a:r>
            <a:r>
              <a:rPr lang="en-US" altLang="ko-KR" dirty="0"/>
              <a:t> 04 </a:t>
            </a:r>
            <a:r>
              <a:rPr lang="ko-KR" altLang="en-US" dirty="0" err="1"/>
              <a:t>메소드의</a:t>
            </a:r>
            <a:r>
              <a:rPr lang="ko-KR" altLang="en-US" dirty="0"/>
              <a:t> 반환 값과 매개변수</a:t>
            </a:r>
            <a:r>
              <a:rPr lang="en-US" altLang="ko-KR" dirty="0"/>
              <a:t>(7)</a:t>
            </a:r>
            <a:endParaRPr lang="ko-KR" altLang="en-US" dirty="0"/>
          </a:p>
        </p:txBody>
      </p:sp>
      <p:pic>
        <p:nvPicPr>
          <p:cNvPr id="19458" name="Picture 2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5275" y="728700"/>
            <a:ext cx="7407065" cy="14188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117" y="2413060"/>
            <a:ext cx="6218173" cy="4211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2806918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pc="-150" dirty="0"/>
              <a:t>Section</a:t>
            </a:r>
            <a:r>
              <a:rPr lang="en-US" altLang="ko-KR" dirty="0"/>
              <a:t> 04 </a:t>
            </a:r>
            <a:r>
              <a:rPr lang="ko-KR" altLang="en-US" dirty="0" err="1"/>
              <a:t>메소드의</a:t>
            </a:r>
            <a:r>
              <a:rPr lang="ko-KR" altLang="en-US" dirty="0"/>
              <a:t> 반환 값과 매개변수</a:t>
            </a:r>
            <a:r>
              <a:rPr lang="en-US" altLang="ko-KR" dirty="0"/>
              <a:t>(8)</a:t>
            </a:r>
            <a:endParaRPr lang="ko-KR" altLang="en-US" dirty="0"/>
          </a:p>
        </p:txBody>
      </p:sp>
      <p:pic>
        <p:nvPicPr>
          <p:cNvPr id="20482" name="Picture 2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501" y="774264"/>
            <a:ext cx="6218690" cy="39320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343" y="4815766"/>
            <a:ext cx="6469271" cy="18133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3566918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pc="-150" dirty="0"/>
              <a:t>Section</a:t>
            </a:r>
            <a:r>
              <a:rPr lang="en-US" altLang="ko-KR" dirty="0"/>
              <a:t> 04 </a:t>
            </a:r>
            <a:r>
              <a:rPr lang="ko-KR" altLang="en-US" dirty="0" err="1"/>
              <a:t>메소드의</a:t>
            </a:r>
            <a:r>
              <a:rPr lang="ko-KR" altLang="en-US" dirty="0"/>
              <a:t> 반환 값과 매개변수</a:t>
            </a:r>
            <a:r>
              <a:rPr lang="en-US" altLang="ko-KR" dirty="0"/>
              <a:t>(9)</a:t>
            </a:r>
            <a:endParaRPr lang="ko-KR" altLang="en-US" dirty="0"/>
          </a:p>
        </p:txBody>
      </p:sp>
      <p:pic>
        <p:nvPicPr>
          <p:cNvPr id="21506" name="Picture 2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1520" y="818710"/>
            <a:ext cx="7785865" cy="26212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348" y="3548702"/>
            <a:ext cx="7766027" cy="23833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5915992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pc="-150" dirty="0"/>
              <a:t>Section</a:t>
            </a:r>
            <a:r>
              <a:rPr lang="en-US" altLang="ko-KR" dirty="0"/>
              <a:t> 04 </a:t>
            </a:r>
            <a:r>
              <a:rPr lang="ko-KR" altLang="en-US" dirty="0" err="1"/>
              <a:t>메소드의</a:t>
            </a:r>
            <a:r>
              <a:rPr lang="ko-KR" altLang="en-US" dirty="0"/>
              <a:t> 반환 값과 매개변수</a:t>
            </a:r>
            <a:r>
              <a:rPr lang="en-US" altLang="ko-KR" dirty="0"/>
              <a:t>(10)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457200" lvl="1" indent="0">
              <a:buNone/>
            </a:pPr>
            <a:endParaRPr lang="en-US" altLang="ko-KR" dirty="0"/>
          </a:p>
          <a:p>
            <a:pPr lvl="1"/>
            <a:r>
              <a:rPr lang="en-US" altLang="ko-KR" dirty="0"/>
              <a:t>26</a:t>
            </a:r>
            <a:r>
              <a:rPr lang="ko-KR" altLang="en-US" dirty="0"/>
              <a:t>행</a:t>
            </a:r>
            <a:endParaRPr lang="en-US" altLang="ko-KR" dirty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1650" y="2708920"/>
            <a:ext cx="6284018" cy="3804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1550" y="711093"/>
            <a:ext cx="6659414" cy="17551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0792228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pc="-150" dirty="0"/>
              <a:t>Section</a:t>
            </a:r>
            <a:r>
              <a:rPr lang="en-US" altLang="ko-KR" dirty="0"/>
              <a:t> 04 </a:t>
            </a:r>
            <a:r>
              <a:rPr lang="ko-KR" altLang="en-US" dirty="0" err="1"/>
              <a:t>메소드의</a:t>
            </a:r>
            <a:r>
              <a:rPr lang="ko-KR" altLang="en-US" dirty="0"/>
              <a:t> 반환 값과 매개변수</a:t>
            </a:r>
            <a:r>
              <a:rPr lang="en-US" altLang="ko-KR" dirty="0"/>
              <a:t>(11)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lvl="1"/>
            <a:r>
              <a:rPr lang="en-US" altLang="ko-KR" dirty="0"/>
              <a:t>33</a:t>
            </a:r>
            <a:r>
              <a:rPr lang="ko-KR" altLang="en-US" dirty="0"/>
              <a:t>행</a:t>
            </a:r>
            <a:endParaRPr lang="en-US" altLang="ko-KR" dirty="0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131" y="1201985"/>
            <a:ext cx="7052137" cy="51715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370623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pc="-150" dirty="0"/>
              <a:t>Section</a:t>
            </a:r>
            <a:r>
              <a:rPr lang="en-US" altLang="ko-KR" dirty="0"/>
              <a:t> 01 </a:t>
            </a:r>
            <a:r>
              <a:rPr lang="ko-KR" altLang="en-US" dirty="0"/>
              <a:t>문자열</a:t>
            </a:r>
            <a:r>
              <a:rPr lang="en-US" altLang="ko-KR" dirty="0"/>
              <a:t>(4)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문자열의 처음 또는 끝이 특정 문자열인지 확인하는 </a:t>
            </a:r>
            <a:r>
              <a:rPr lang="en-US" altLang="ko-KR" dirty="0" err="1"/>
              <a:t>startsWith</a:t>
            </a:r>
            <a:r>
              <a:rPr lang="en-US" altLang="ko-KR" dirty="0"/>
              <a:t>( ), </a:t>
            </a:r>
            <a:r>
              <a:rPr lang="en-US" altLang="ko-KR" dirty="0" err="1"/>
              <a:t>endsWith</a:t>
            </a:r>
            <a:r>
              <a:rPr lang="en-US" altLang="ko-KR" dirty="0"/>
              <a:t>( )</a:t>
            </a:r>
          </a:p>
          <a:p>
            <a:pPr lvl="1"/>
            <a:r>
              <a:rPr lang="ko-KR" altLang="en-US" dirty="0"/>
              <a:t>돌려주는 값은 논리형의 </a:t>
            </a:r>
            <a:r>
              <a:rPr lang="en-US" altLang="ko-KR" dirty="0"/>
              <a:t>true</a:t>
            </a:r>
            <a:r>
              <a:rPr lang="ko-KR" altLang="en-US" dirty="0"/>
              <a:t>와 </a:t>
            </a:r>
            <a:r>
              <a:rPr lang="en-US" altLang="ko-KR" dirty="0"/>
              <a:t>false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1730" y="2528900"/>
            <a:ext cx="4610100" cy="107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584137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pc="-150" dirty="0"/>
              <a:t>Section</a:t>
            </a:r>
            <a:r>
              <a:rPr lang="en-US" altLang="ko-KR" dirty="0"/>
              <a:t> 01 </a:t>
            </a:r>
            <a:r>
              <a:rPr lang="ko-KR" altLang="en-US" dirty="0"/>
              <a:t>문자열</a:t>
            </a:r>
            <a:r>
              <a:rPr lang="en-US" altLang="ko-KR" dirty="0"/>
              <a:t>(5)</a:t>
            </a:r>
            <a:endParaRPr lang="ko-KR" altLang="en-US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9387" y="630503"/>
            <a:ext cx="6282823" cy="3383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899" y="4102371"/>
            <a:ext cx="6411236" cy="27294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52020" y="1628800"/>
            <a:ext cx="3868856" cy="17101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572525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pc="-150" dirty="0"/>
              <a:t>Section</a:t>
            </a:r>
            <a:r>
              <a:rPr lang="en-US" altLang="ko-KR" dirty="0"/>
              <a:t> 01 </a:t>
            </a:r>
            <a:r>
              <a:rPr lang="ko-KR" altLang="en-US" dirty="0"/>
              <a:t>문자열</a:t>
            </a:r>
            <a:r>
              <a:rPr lang="en-US" altLang="ko-KR" dirty="0"/>
              <a:t>(6)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특정 문자열의 위치를 찾는 </a:t>
            </a:r>
            <a:r>
              <a:rPr lang="en-US" altLang="ko-KR" dirty="0" err="1"/>
              <a:t>indexOf</a:t>
            </a:r>
            <a:r>
              <a:rPr lang="en-US" altLang="ko-KR" dirty="0"/>
              <a:t>( ), </a:t>
            </a:r>
            <a:r>
              <a:rPr lang="en-US" altLang="ko-KR" dirty="0" err="1"/>
              <a:t>lastIndexOf</a:t>
            </a:r>
            <a:r>
              <a:rPr lang="en-US" altLang="ko-KR" dirty="0"/>
              <a:t>( )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996" y="1349827"/>
            <a:ext cx="6717299" cy="3964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346975" y="4852389"/>
            <a:ext cx="3735416" cy="18531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213697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pc="-150" dirty="0"/>
              <a:t>Section</a:t>
            </a:r>
            <a:r>
              <a:rPr lang="en-US" altLang="ko-KR" dirty="0"/>
              <a:t> 01 </a:t>
            </a:r>
            <a:r>
              <a:rPr lang="ko-KR" altLang="en-US" dirty="0"/>
              <a:t>문자열</a:t>
            </a:r>
            <a:r>
              <a:rPr lang="en-US" altLang="ko-KR" dirty="0"/>
              <a:t>(7)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문자열을 바꿔주는 </a:t>
            </a:r>
            <a:r>
              <a:rPr lang="en-US" altLang="ko-KR" dirty="0"/>
              <a:t>replace( )</a:t>
            </a:r>
          </a:p>
          <a:p>
            <a:endParaRPr lang="en-US" altLang="ko-KR" dirty="0"/>
          </a:p>
          <a:p>
            <a:pPr marL="93662" indent="0">
              <a:buNone/>
            </a:pPr>
            <a:endParaRPr lang="en-US" altLang="ko-KR" dirty="0"/>
          </a:p>
          <a:p>
            <a:r>
              <a:rPr lang="ko-KR" altLang="en-US" dirty="0"/>
              <a:t>일부 문자열을 추출하는 </a:t>
            </a:r>
            <a:r>
              <a:rPr lang="en-US" altLang="ko-KR" dirty="0"/>
              <a:t>substring( )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문자열을 분리하는 </a:t>
            </a:r>
            <a:r>
              <a:rPr lang="en-US" altLang="ko-KR" dirty="0"/>
              <a:t>split( )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4532" y="1358770"/>
            <a:ext cx="4926083" cy="8971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4532" y="2922346"/>
            <a:ext cx="4917927" cy="8971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4533" y="4564112"/>
            <a:ext cx="4950550" cy="8971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491048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pc="-150" dirty="0"/>
              <a:t>Section</a:t>
            </a:r>
            <a:r>
              <a:rPr lang="en-US" altLang="ko-KR" dirty="0"/>
              <a:t> 01 </a:t>
            </a:r>
            <a:r>
              <a:rPr lang="ko-KR" altLang="en-US" dirty="0"/>
              <a:t>문자열</a:t>
            </a:r>
            <a:r>
              <a:rPr lang="en-US" altLang="ko-KR" dirty="0"/>
              <a:t>(8)</a:t>
            </a:r>
            <a:endParaRPr lang="ko-KR" altLang="en-US" dirty="0"/>
          </a:p>
        </p:txBody>
      </p:sp>
      <p:pic>
        <p:nvPicPr>
          <p:cNvPr id="5124" name="Picture 4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1510" y="773705"/>
            <a:ext cx="7253805" cy="45599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28944838"/>
      </p:ext>
    </p:extLst>
  </p:cSld>
  <p:clrMapOvr>
    <a:masterClrMapping/>
  </p:clrMapOvr>
</p:sld>
</file>

<file path=ppt/theme/theme1.xml><?xml version="1.0" encoding="utf-8"?>
<a:theme xmlns:a="http://schemas.openxmlformats.org/drawingml/2006/main" name="ch01_JAVA 들여다보기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1439</TotalTime>
  <Words>790</Words>
  <Application>Microsoft Office PowerPoint</Application>
  <PresentationFormat>화면 슬라이드 쇼(4:3)</PresentationFormat>
  <Paragraphs>116</Paragraphs>
  <Slides>48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48</vt:i4>
      </vt:variant>
    </vt:vector>
  </HeadingPairs>
  <TitlesOfParts>
    <vt:vector size="52" baseType="lpstr">
      <vt:lpstr>맑은 고딕</vt:lpstr>
      <vt:lpstr>Arial</vt:lpstr>
      <vt:lpstr>Wingdings</vt:lpstr>
      <vt:lpstr>ch01_JAVA 들여다보기</vt:lpstr>
      <vt:lpstr>PowerPoint 프레젠테이션</vt:lpstr>
      <vt:lpstr>Section 01 문자열(1)</vt:lpstr>
      <vt:lpstr>Section 01 문자열(2)</vt:lpstr>
      <vt:lpstr>Section 01 문자열(3)</vt:lpstr>
      <vt:lpstr>Section 01 문자열(4)</vt:lpstr>
      <vt:lpstr>Section 01 문자열(5)</vt:lpstr>
      <vt:lpstr>Section 01 문자열(6)</vt:lpstr>
      <vt:lpstr>Section 01 문자열(7)</vt:lpstr>
      <vt:lpstr>Section 01 문자열(8)</vt:lpstr>
      <vt:lpstr>Section 01 문자열(9)</vt:lpstr>
      <vt:lpstr>Section 01 문자열(10)</vt:lpstr>
      <vt:lpstr>Section 01 문자열(11)</vt:lpstr>
      <vt:lpstr>Section 01 문자열(12)</vt:lpstr>
      <vt:lpstr>Section 01 문자열(13)</vt:lpstr>
      <vt:lpstr>Section 01 문자열(14)</vt:lpstr>
      <vt:lpstr>Section 02 메소드(1)</vt:lpstr>
      <vt:lpstr>Section 02 메소드(2)</vt:lpstr>
      <vt:lpstr>Section 02 메소드(3)</vt:lpstr>
      <vt:lpstr>Section 02 메소드(4)</vt:lpstr>
      <vt:lpstr>Section 02 메소드(5)</vt:lpstr>
      <vt:lpstr>Section 02 메소드(6)</vt:lpstr>
      <vt:lpstr>Section 02 메소드(7)</vt:lpstr>
      <vt:lpstr>Section 02 메소드(8)</vt:lpstr>
      <vt:lpstr>Section 02 메소드(9)</vt:lpstr>
      <vt:lpstr>Section 02 메소드(10)</vt:lpstr>
      <vt:lpstr>Section 02 메소드(11)</vt:lpstr>
      <vt:lpstr>Section 02 메소드(12)</vt:lpstr>
      <vt:lpstr>Section 02 메소드(13)</vt:lpstr>
      <vt:lpstr>Section 02 메소드(14)</vt:lpstr>
      <vt:lpstr>Section 02 메소드(15)</vt:lpstr>
      <vt:lpstr>Section 02 메소드(16)</vt:lpstr>
      <vt:lpstr>Section 02 메소드(17)</vt:lpstr>
      <vt:lpstr>Section 02 메소드(18)</vt:lpstr>
      <vt:lpstr>Section 02 메소드(19)</vt:lpstr>
      <vt:lpstr>Section 03 지역변수와 전역변수(1)</vt:lpstr>
      <vt:lpstr>Section 03 지역변수와 전역변수(2)</vt:lpstr>
      <vt:lpstr>Section 03 지역변수와 전역변수(3)</vt:lpstr>
      <vt:lpstr>Section 04 메소드의 반환 값과 매개변수(1)</vt:lpstr>
      <vt:lpstr>Section 04 메소드의 반환 값과 매개변수(2)</vt:lpstr>
      <vt:lpstr>Section 04 메소드의 반환 값과 매개변수(3)</vt:lpstr>
      <vt:lpstr>Section 04 메소드의 반환 값과 매개변수(4)</vt:lpstr>
      <vt:lpstr>Section 04 메소드의 반환 값과 매개변수(5)</vt:lpstr>
      <vt:lpstr>Section 04 메소드의 반환 값과 매개변수(6)</vt:lpstr>
      <vt:lpstr>Section 04 메소드의 반환 값과 매개변수(7)</vt:lpstr>
      <vt:lpstr>Section 04 메소드의 반환 값과 매개변수(8)</vt:lpstr>
      <vt:lpstr>Section 04 메소드의 반환 값과 매개변수(9)</vt:lpstr>
      <vt:lpstr>Section 04 메소드의 반환 값과 매개변수(10)</vt:lpstr>
      <vt:lpstr>Section 04 메소드의 반환 값과 매개변수(11)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1장. 유닉스 개요 및 기본 사용법</dc:title>
  <dc:creator>한빛아카데미(주)</dc:creator>
  <cp:lastModifiedBy>협건 이</cp:lastModifiedBy>
  <cp:revision>224</cp:revision>
  <dcterms:created xsi:type="dcterms:W3CDTF">2012-07-23T02:34:37Z</dcterms:created>
  <dcterms:modified xsi:type="dcterms:W3CDTF">2020-11-18T05:33:50Z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Google.Documents.Tracking">
    <vt:lpwstr>true</vt:lpwstr>
  </property>
  <property fmtid="{D5CDD505-2E9C-101B-9397-08002B2CF9AE}" pid="3" name="Google.Documents.DocumentId">
    <vt:lpwstr>1NCUCeAsLTdgs0g0NVq39g0UxrcrxPknXzBwH4Bd9mpo</vt:lpwstr>
  </property>
  <property fmtid="{D5CDD505-2E9C-101B-9397-08002B2CF9AE}" pid="4" name="Google.Documents.RevisionId">
    <vt:lpwstr>16204708356322461875</vt:lpwstr>
  </property>
  <property fmtid="{D5CDD505-2E9C-101B-9397-08002B2CF9AE}" pid="5" name="Google.Documents.PreviousRevisionId">
    <vt:lpwstr>06215226093729447614</vt:lpwstr>
  </property>
  <property fmtid="{D5CDD505-2E9C-101B-9397-08002B2CF9AE}" pid="6" name="Google.Documents.PluginVersion">
    <vt:lpwstr>2.0.2662.553</vt:lpwstr>
  </property>
  <property fmtid="{D5CDD505-2E9C-101B-9397-08002B2CF9AE}" pid="7" name="Google.Documents.MergeIncapabilityFlags">
    <vt:i4>0</vt:i4>
  </property>
</Properties>
</file>